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2"/>
  </p:notesMasterIdLst>
  <p:sldIdLst>
    <p:sldId id="257" r:id="rId2"/>
    <p:sldId id="270" r:id="rId3"/>
    <p:sldId id="271" r:id="rId4"/>
    <p:sldId id="277" r:id="rId5"/>
    <p:sldId id="278" r:id="rId6"/>
    <p:sldId id="273" r:id="rId7"/>
    <p:sldId id="279" r:id="rId8"/>
    <p:sldId id="280" r:id="rId9"/>
    <p:sldId id="275" r:id="rId10"/>
    <p:sldId id="276" r:id="rId11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0B2DF9-6414-4F0E-BBB7-AE7F64B51F6B}" type="datetimeFigureOut">
              <a:rPr lang="zh-TW" altLang="en-US" smtClean="0"/>
              <a:t>2022/12/20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58B750-CC40-4E71-8E52-ED365CB4B10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725097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1288" y="768350"/>
            <a:ext cx="68183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7" name="Google Shape;37;p1:notes"/>
          <p:cNvSpPr txBox="1">
            <a:spLocks noGrp="1"/>
          </p:cNvSpPr>
          <p:nvPr>
            <p:ph type="body" idx="1"/>
          </p:nvPr>
        </p:nvSpPr>
        <p:spPr>
          <a:xfrm>
            <a:off x="709613" y="4860925"/>
            <a:ext cx="5680075" cy="4605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47350" rIns="94725" bIns="473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38;p1:notes"/>
          <p:cNvSpPr txBox="1">
            <a:spLocks noGrp="1"/>
          </p:cNvSpPr>
          <p:nvPr>
            <p:ph type="sldNum" idx="12"/>
          </p:nvPr>
        </p:nvSpPr>
        <p:spPr>
          <a:xfrm>
            <a:off x="4022725" y="9720263"/>
            <a:ext cx="3074988" cy="512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47350" rIns="94725" bIns="4735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zh-TW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</a:t>
            </a:fld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004907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標題投影片">
  <p:cSld name="標題投影片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Google Shape;14;p10"/>
          <p:cNvCxnSpPr/>
          <p:nvPr/>
        </p:nvCxnSpPr>
        <p:spPr>
          <a:xfrm>
            <a:off x="0" y="2708275"/>
            <a:ext cx="12192000" cy="0"/>
          </a:xfrm>
          <a:prstGeom prst="straightConnector1">
            <a:avLst/>
          </a:prstGeom>
          <a:noFill/>
          <a:ln w="101600" cap="flat" cmpd="thinThick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Google Shape;15;p10"/>
          <p:cNvSpPr/>
          <p:nvPr/>
        </p:nvSpPr>
        <p:spPr>
          <a:xfrm>
            <a:off x="239185" y="1701800"/>
            <a:ext cx="11618383" cy="8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10"/>
          <p:cNvSpPr/>
          <p:nvPr/>
        </p:nvSpPr>
        <p:spPr>
          <a:xfrm>
            <a:off x="1678517" y="2924176"/>
            <a:ext cx="9218083" cy="3097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" name="Google Shape;17;p10" descr="TKUICLAB02.bmp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03200" y="152400"/>
            <a:ext cx="4148667" cy="9906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10"/>
          <p:cNvSpPr txBox="1">
            <a:spLocks noGrp="1"/>
          </p:cNvSpPr>
          <p:nvPr>
            <p:ph type="ctrTitle"/>
          </p:nvPr>
        </p:nvSpPr>
        <p:spPr>
          <a:xfrm>
            <a:off x="2098782" y="1537386"/>
            <a:ext cx="7994436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360000" bIns="45700" anchor="ctr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3600"/>
            </a:lvl1pPr>
            <a:lvl2pPr lvl="1" algn="just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just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just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just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just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just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just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just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9" name="Google Shape;19;p10" descr="C:\Users\iclab\Desktop\未命名-1.png"/>
          <p:cNvPicPr preferRelativeResize="0"/>
          <p:nvPr/>
        </p:nvPicPr>
        <p:blipFill rotWithShape="1">
          <a:blip r:embed="rId3">
            <a:alphaModFix/>
          </a:blip>
          <a:srcRect l="20943"/>
          <a:stretch/>
        </p:blipFill>
        <p:spPr>
          <a:xfrm>
            <a:off x="6908800" y="341314"/>
            <a:ext cx="5080000" cy="59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20;p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03901" y="222251"/>
            <a:ext cx="1011767" cy="758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265993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標題及物件">
  <p:cSld name="1_標題及物件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1"/>
          <p:cNvSpPr txBox="1">
            <a:spLocks noGrp="1"/>
          </p:cNvSpPr>
          <p:nvPr>
            <p:ph type="body" idx="1"/>
          </p:nvPr>
        </p:nvSpPr>
        <p:spPr>
          <a:xfrm>
            <a:off x="203200" y="609600"/>
            <a:ext cx="11684000" cy="593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just">
              <a:spcBef>
                <a:spcPts val="480"/>
              </a:spcBef>
              <a:spcAft>
                <a:spcPts val="0"/>
              </a:spcAft>
              <a:buSzPts val="2400"/>
              <a:buChar char="🞐"/>
              <a:defRPr sz="2400"/>
            </a:lvl1pPr>
            <a:lvl2pPr marL="914400" lvl="1" indent="-355600" algn="just">
              <a:spcBef>
                <a:spcPts val="400"/>
              </a:spcBef>
              <a:spcAft>
                <a:spcPts val="0"/>
              </a:spcAft>
              <a:buSzPts val="2000"/>
              <a:buChar char="■"/>
              <a:defRPr sz="2000"/>
            </a:lvl2pPr>
            <a:lvl3pPr marL="1371600" lvl="2" indent="-342900" algn="just">
              <a:spcBef>
                <a:spcPts val="360"/>
              </a:spcBef>
              <a:spcAft>
                <a:spcPts val="0"/>
              </a:spcAft>
              <a:buSzPts val="1800"/>
              <a:buFont typeface="Noto Sans Symbols"/>
              <a:buChar char="⮚"/>
              <a:defRPr sz="1800"/>
            </a:lvl3pPr>
            <a:lvl4pPr marL="1828800" lvl="3" indent="-342900" algn="just">
              <a:spcBef>
                <a:spcPts val="360"/>
              </a:spcBef>
              <a:spcAft>
                <a:spcPts val="0"/>
              </a:spcAft>
              <a:buSzPts val="1800"/>
              <a:buChar char="■"/>
              <a:defRPr sz="1800"/>
            </a:lvl4pPr>
            <a:lvl5pPr marL="2286000" lvl="4" indent="-342900" algn="just">
              <a:spcBef>
                <a:spcPts val="360"/>
              </a:spcBef>
              <a:spcAft>
                <a:spcPts val="0"/>
              </a:spcAft>
              <a:buSzPts val="1800"/>
              <a:buChar char="🞐"/>
              <a:defRPr sz="1800"/>
            </a:lvl5pPr>
            <a:lvl6pPr marL="2743200" lvl="5" indent="-342900" algn="just">
              <a:spcBef>
                <a:spcPts val="360"/>
              </a:spcBef>
              <a:spcAft>
                <a:spcPts val="0"/>
              </a:spcAft>
              <a:buSzPts val="1800"/>
              <a:buChar char="🞐"/>
              <a:defRPr/>
            </a:lvl6pPr>
            <a:lvl7pPr marL="3200400" lvl="6" indent="-342900" algn="just">
              <a:spcBef>
                <a:spcPts val="360"/>
              </a:spcBef>
              <a:spcAft>
                <a:spcPts val="0"/>
              </a:spcAft>
              <a:buSzPts val="1800"/>
              <a:buChar char="🞐"/>
              <a:defRPr/>
            </a:lvl7pPr>
            <a:lvl8pPr marL="3657600" lvl="7" indent="-342900" algn="just">
              <a:spcBef>
                <a:spcPts val="360"/>
              </a:spcBef>
              <a:spcAft>
                <a:spcPts val="0"/>
              </a:spcAft>
              <a:buSzPts val="1800"/>
              <a:buChar char="🞐"/>
              <a:defRPr/>
            </a:lvl8pPr>
            <a:lvl9pPr marL="4114800" lvl="8" indent="-342900" algn="just">
              <a:spcBef>
                <a:spcPts val="360"/>
              </a:spcBef>
              <a:spcAft>
                <a:spcPts val="0"/>
              </a:spcAft>
              <a:buSzPts val="1800"/>
              <a:buChar char="🞐"/>
              <a:defRPr/>
            </a:lvl9pPr>
          </a:lstStyle>
          <a:p>
            <a:endParaRPr/>
          </a:p>
        </p:txBody>
      </p:sp>
      <p:sp>
        <p:nvSpPr>
          <p:cNvPr id="23" name="Google Shape;23;p11"/>
          <p:cNvSpPr txBox="1">
            <a:spLocks noGrp="1"/>
          </p:cNvSpPr>
          <p:nvPr>
            <p:ph type="sldNum" idx="12"/>
          </p:nvPr>
        </p:nvSpPr>
        <p:spPr>
          <a:xfrm>
            <a:off x="10992000" y="6321312"/>
            <a:ext cx="12000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spcBef>
                <a:spcPts val="0"/>
              </a:spcBef>
              <a:spcAft>
                <a:spcPts val="0"/>
              </a:spcAft>
              <a:buNone/>
              <a:defRPr sz="18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ctr">
              <a:spcBef>
                <a:spcPts val="0"/>
              </a:spcBef>
              <a:spcAft>
                <a:spcPts val="0"/>
              </a:spcAft>
              <a:buNone/>
              <a:defRPr sz="18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ctr">
              <a:spcBef>
                <a:spcPts val="0"/>
              </a:spcBef>
              <a:spcAft>
                <a:spcPts val="0"/>
              </a:spcAft>
              <a:buNone/>
              <a:defRPr sz="18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ctr">
              <a:spcBef>
                <a:spcPts val="0"/>
              </a:spcBef>
              <a:spcAft>
                <a:spcPts val="0"/>
              </a:spcAft>
              <a:buNone/>
              <a:defRPr sz="18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ctr">
              <a:spcBef>
                <a:spcPts val="0"/>
              </a:spcBef>
              <a:spcAft>
                <a:spcPts val="0"/>
              </a:spcAft>
              <a:buNone/>
              <a:defRPr sz="18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ctr">
              <a:spcBef>
                <a:spcPts val="0"/>
              </a:spcBef>
              <a:spcAft>
                <a:spcPts val="0"/>
              </a:spcAft>
              <a:buNone/>
              <a:defRPr sz="18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ctr">
              <a:spcBef>
                <a:spcPts val="0"/>
              </a:spcBef>
              <a:spcAft>
                <a:spcPts val="0"/>
              </a:spcAft>
              <a:buNone/>
              <a:defRPr sz="18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ctr">
              <a:spcBef>
                <a:spcPts val="0"/>
              </a:spcBef>
              <a:spcAft>
                <a:spcPts val="0"/>
              </a:spcAft>
              <a:buNone/>
              <a:defRPr sz="18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ctr">
              <a:spcBef>
                <a:spcPts val="0"/>
              </a:spcBef>
              <a:spcAft>
                <a:spcPts val="0"/>
              </a:spcAft>
              <a:buNone/>
              <a:defRPr sz="18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fld id="{00000000-1234-1234-1234-123412341234}" type="slidenum">
              <a:rPr lang="en-US" altLang="zh-TW" smtClean="0"/>
              <a:pPr/>
              <a:t>‹#›</a:t>
            </a:fld>
            <a:r>
              <a:rPr lang="en-US" altLang="zh-TW"/>
              <a:t>/14</a:t>
            </a:r>
            <a:endParaRPr lang="zh-TW" altLang="en-US" dirty="0"/>
          </a:p>
        </p:txBody>
      </p:sp>
      <p:sp>
        <p:nvSpPr>
          <p:cNvPr id="24" name="Google Shape;24;p11"/>
          <p:cNvSpPr txBox="1">
            <a:spLocks noGrp="1"/>
          </p:cNvSpPr>
          <p:nvPr>
            <p:ph type="title"/>
          </p:nvPr>
        </p:nvSpPr>
        <p:spPr>
          <a:xfrm>
            <a:off x="0" y="0"/>
            <a:ext cx="6352960" cy="52322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360000" bIns="45700" anchor="ctr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800"/>
            </a:lvl1pPr>
            <a:lvl2pPr lvl="1" algn="just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just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just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just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just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just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just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just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223988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參考文獻">
  <p:cSld name="參考文獻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2"/>
          <p:cNvSpPr txBox="1">
            <a:spLocks noGrp="1"/>
          </p:cNvSpPr>
          <p:nvPr>
            <p:ph type="sldNum" idx="12"/>
          </p:nvPr>
        </p:nvSpPr>
        <p:spPr>
          <a:xfrm>
            <a:off x="10992000" y="6321312"/>
            <a:ext cx="12000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fld id="{00000000-1234-1234-1234-123412341234}" type="slidenum">
              <a:rPr lang="en-US" altLang="zh-TW" smtClean="0"/>
              <a:pPr/>
              <a:t>‹#›</a:t>
            </a:fld>
            <a:r>
              <a:rPr lang="en-US" altLang="zh-TW"/>
              <a:t>/5</a:t>
            </a:r>
            <a:endParaRPr lang="zh-TW" altLang="en-US" dirty="0"/>
          </a:p>
        </p:txBody>
      </p:sp>
      <p:sp>
        <p:nvSpPr>
          <p:cNvPr id="27" name="Google Shape;27;p12"/>
          <p:cNvSpPr txBox="1">
            <a:spLocks noGrp="1"/>
          </p:cNvSpPr>
          <p:nvPr>
            <p:ph type="body" idx="1"/>
          </p:nvPr>
        </p:nvSpPr>
        <p:spPr>
          <a:xfrm>
            <a:off x="0" y="523220"/>
            <a:ext cx="12192000" cy="6334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just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AutoNum type="arabicPeriod"/>
              <a:defRPr/>
            </a:lvl1pPr>
            <a:lvl2pPr marL="914400" lvl="1" indent="-342900" algn="just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42900" algn="just">
              <a:spcBef>
                <a:spcPts val="360"/>
              </a:spcBef>
              <a:spcAft>
                <a:spcPts val="0"/>
              </a:spcAft>
              <a:buSzPts val="1800"/>
              <a:buChar char="🞐"/>
              <a:defRPr/>
            </a:lvl3pPr>
            <a:lvl4pPr marL="1828800" lvl="3" indent="-342900" algn="just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4pPr>
            <a:lvl5pPr marL="2286000" lvl="4" indent="-342900" algn="just">
              <a:spcBef>
                <a:spcPts val="360"/>
              </a:spcBef>
              <a:spcAft>
                <a:spcPts val="0"/>
              </a:spcAft>
              <a:buSzPts val="1800"/>
              <a:buChar char="🞐"/>
              <a:defRPr/>
            </a:lvl5pPr>
            <a:lvl6pPr marL="2743200" lvl="5" indent="-342900" algn="just">
              <a:spcBef>
                <a:spcPts val="360"/>
              </a:spcBef>
              <a:spcAft>
                <a:spcPts val="0"/>
              </a:spcAft>
              <a:buSzPts val="1800"/>
              <a:buChar char="🞐"/>
              <a:defRPr/>
            </a:lvl6pPr>
            <a:lvl7pPr marL="3200400" lvl="6" indent="-342900" algn="just">
              <a:spcBef>
                <a:spcPts val="360"/>
              </a:spcBef>
              <a:spcAft>
                <a:spcPts val="0"/>
              </a:spcAft>
              <a:buSzPts val="1800"/>
              <a:buChar char="🞐"/>
              <a:defRPr/>
            </a:lvl7pPr>
            <a:lvl8pPr marL="3657600" lvl="7" indent="-342900" algn="just">
              <a:spcBef>
                <a:spcPts val="360"/>
              </a:spcBef>
              <a:spcAft>
                <a:spcPts val="0"/>
              </a:spcAft>
              <a:buSzPts val="1800"/>
              <a:buChar char="🞐"/>
              <a:defRPr/>
            </a:lvl8pPr>
            <a:lvl9pPr marL="4114800" lvl="8" indent="-342900" algn="just">
              <a:spcBef>
                <a:spcPts val="360"/>
              </a:spcBef>
              <a:spcAft>
                <a:spcPts val="0"/>
              </a:spcAft>
              <a:buSzPts val="1800"/>
              <a:buChar char="🞐"/>
              <a:defRPr/>
            </a:lvl9pPr>
          </a:lstStyle>
          <a:p>
            <a:endParaRPr/>
          </a:p>
        </p:txBody>
      </p:sp>
      <p:sp>
        <p:nvSpPr>
          <p:cNvPr id="28" name="Google Shape;28;p12"/>
          <p:cNvSpPr txBox="1"/>
          <p:nvPr/>
        </p:nvSpPr>
        <p:spPr>
          <a:xfrm>
            <a:off x="1" y="-3312"/>
            <a:ext cx="2522852" cy="52322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360000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8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參考文獻</a:t>
            </a:r>
            <a:endParaRPr sz="1800" dirty="0"/>
          </a:p>
        </p:txBody>
      </p:sp>
    </p:spTree>
    <p:extLst>
      <p:ext uri="{BB962C8B-B14F-4D97-AF65-F5344CB8AC3E}">
        <p14:creationId xmlns:p14="http://schemas.microsoft.com/office/powerpoint/2010/main" val="13782507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中英文對照表">
  <p:cSld name="中英文對照表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3"/>
          <p:cNvSpPr txBox="1">
            <a:spLocks noGrp="1"/>
          </p:cNvSpPr>
          <p:nvPr>
            <p:ph type="sldNum" idx="12"/>
          </p:nvPr>
        </p:nvSpPr>
        <p:spPr>
          <a:xfrm>
            <a:off x="10992000" y="6321312"/>
            <a:ext cx="12000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fld id="{00000000-1234-1234-1234-123412341234}" type="slidenum">
              <a:rPr lang="en-US" altLang="zh-TW" smtClean="0"/>
              <a:pPr/>
              <a:t>‹#›</a:t>
            </a:fld>
            <a:r>
              <a:rPr lang="en-US" altLang="zh-TW"/>
              <a:t>/5</a:t>
            </a:r>
            <a:endParaRPr lang="zh-TW" altLang="en-US" dirty="0"/>
          </a:p>
        </p:txBody>
      </p:sp>
      <p:sp>
        <p:nvSpPr>
          <p:cNvPr id="31" name="Google Shape;31;p13"/>
          <p:cNvSpPr txBox="1"/>
          <p:nvPr/>
        </p:nvSpPr>
        <p:spPr>
          <a:xfrm>
            <a:off x="1" y="0"/>
            <a:ext cx="3480380" cy="52322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360000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8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中英文對照表</a:t>
            </a:r>
            <a:endParaRPr sz="1800" dirty="0"/>
          </a:p>
        </p:txBody>
      </p:sp>
    </p:spTree>
    <p:extLst>
      <p:ext uri="{BB962C8B-B14F-4D97-AF65-F5344CB8AC3E}">
        <p14:creationId xmlns:p14="http://schemas.microsoft.com/office/powerpoint/2010/main" val="39715589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符號對照表">
  <p:cSld name="符號對照表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4"/>
          <p:cNvSpPr txBox="1">
            <a:spLocks noGrp="1"/>
          </p:cNvSpPr>
          <p:nvPr>
            <p:ph type="sldNum" idx="12"/>
          </p:nvPr>
        </p:nvSpPr>
        <p:spPr>
          <a:xfrm>
            <a:off x="10992000" y="6321312"/>
            <a:ext cx="12000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fld id="{00000000-1234-1234-1234-123412341234}" type="slidenum">
              <a:rPr lang="en-US" altLang="zh-TW" smtClean="0"/>
              <a:pPr/>
              <a:t>‹#›</a:t>
            </a:fld>
            <a:r>
              <a:rPr lang="en-US" altLang="zh-TW"/>
              <a:t>/5</a:t>
            </a:r>
            <a:endParaRPr lang="zh-TW" altLang="en-US" dirty="0"/>
          </a:p>
        </p:txBody>
      </p:sp>
      <p:sp>
        <p:nvSpPr>
          <p:cNvPr id="34" name="Google Shape;34;p14"/>
          <p:cNvSpPr txBox="1"/>
          <p:nvPr/>
        </p:nvSpPr>
        <p:spPr>
          <a:xfrm>
            <a:off x="0" y="0"/>
            <a:ext cx="3001616" cy="52322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360000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8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符號對照表</a:t>
            </a:r>
            <a:endParaRPr sz="1800" dirty="0"/>
          </a:p>
        </p:txBody>
      </p:sp>
    </p:spTree>
    <p:extLst>
      <p:ext uri="{BB962C8B-B14F-4D97-AF65-F5344CB8AC3E}">
        <p14:creationId xmlns:p14="http://schemas.microsoft.com/office/powerpoint/2010/main" val="39982106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9"/>
          <p:cNvSpPr txBox="1">
            <a:spLocks noGrp="1"/>
          </p:cNvSpPr>
          <p:nvPr>
            <p:ph type="body" idx="1"/>
          </p:nvPr>
        </p:nvSpPr>
        <p:spPr>
          <a:xfrm>
            <a:off x="203200" y="609600"/>
            <a:ext cx="11684000" cy="593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81000" algn="just" rtl="0">
              <a:spcBef>
                <a:spcPts val="480"/>
              </a:spcBef>
              <a:spcAft>
                <a:spcPts val="0"/>
              </a:spcAft>
              <a:buClr>
                <a:srgbClr val="FF9900"/>
              </a:buClr>
              <a:buSzPts val="2400"/>
              <a:buFont typeface="Noto Sans Symbols"/>
              <a:buChar char="🞐"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914400" marR="0" lvl="1" indent="-355600" algn="just" rtl="0">
              <a:spcBef>
                <a:spcPts val="400"/>
              </a:spcBef>
              <a:spcAft>
                <a:spcPts val="0"/>
              </a:spcAft>
              <a:buClr>
                <a:srgbClr val="FF9900"/>
              </a:buClr>
              <a:buSzPts val="2000"/>
              <a:buFont typeface="Noto Sans Symbols"/>
              <a:buChar char="■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marR="0" lvl="2" indent="-342900" algn="just" rtl="0">
              <a:spcBef>
                <a:spcPts val="36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Noto Sans Symbols"/>
              <a:buChar char="🞐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marR="0" lvl="3" indent="-342900" algn="just" rtl="0">
              <a:spcBef>
                <a:spcPts val="36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Noto Sans Symbols"/>
              <a:buChar char="■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342900" algn="just" rtl="0">
              <a:spcBef>
                <a:spcPts val="36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Noto Sans Symbols"/>
              <a:buChar char="🞐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355600" algn="just" rtl="0">
              <a:spcBef>
                <a:spcPts val="400"/>
              </a:spcBef>
              <a:spcAft>
                <a:spcPts val="0"/>
              </a:spcAft>
              <a:buClr>
                <a:srgbClr val="FF9900"/>
              </a:buClr>
              <a:buSzPts val="2000"/>
              <a:buFont typeface="Noto Sans Symbols"/>
              <a:buChar char="🞐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-355600" algn="just" rtl="0">
              <a:spcBef>
                <a:spcPts val="400"/>
              </a:spcBef>
              <a:spcAft>
                <a:spcPts val="0"/>
              </a:spcAft>
              <a:buClr>
                <a:srgbClr val="FF9900"/>
              </a:buClr>
              <a:buSzPts val="2000"/>
              <a:buFont typeface="Noto Sans Symbols"/>
              <a:buChar char="🞐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657600" marR="0" lvl="7" indent="-355600" algn="just" rtl="0">
              <a:spcBef>
                <a:spcPts val="400"/>
              </a:spcBef>
              <a:spcAft>
                <a:spcPts val="0"/>
              </a:spcAft>
              <a:buClr>
                <a:srgbClr val="FF9900"/>
              </a:buClr>
              <a:buSzPts val="2000"/>
              <a:buFont typeface="Noto Sans Symbols"/>
              <a:buChar char="🞐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4114800" marR="0" lvl="8" indent="-355600" algn="just" rtl="0">
              <a:spcBef>
                <a:spcPts val="400"/>
              </a:spcBef>
              <a:spcAft>
                <a:spcPts val="0"/>
              </a:spcAft>
              <a:buClr>
                <a:srgbClr val="FF9900"/>
              </a:buClr>
              <a:buSzPts val="2000"/>
              <a:buFont typeface="Noto Sans Symbols"/>
              <a:buChar char="🞐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11" name="Google Shape;11;p9"/>
          <p:cNvSpPr txBox="1">
            <a:spLocks noGrp="1"/>
          </p:cNvSpPr>
          <p:nvPr>
            <p:ph type="sldNum" idx="12"/>
          </p:nvPr>
        </p:nvSpPr>
        <p:spPr>
          <a:xfrm>
            <a:off x="10992000" y="6321312"/>
            <a:ext cx="12000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18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None/>
              <a:defRPr sz="18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None/>
              <a:defRPr sz="18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None/>
              <a:defRPr sz="18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None/>
              <a:defRPr sz="18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ctr" rtl="0">
              <a:spcBef>
                <a:spcPts val="0"/>
              </a:spcBef>
              <a:spcAft>
                <a:spcPts val="0"/>
              </a:spcAft>
              <a:buNone/>
              <a:defRPr sz="18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ctr" rtl="0">
              <a:spcBef>
                <a:spcPts val="0"/>
              </a:spcBef>
              <a:spcAft>
                <a:spcPts val="0"/>
              </a:spcAft>
              <a:buNone/>
              <a:defRPr sz="18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ctr" rtl="0">
              <a:spcBef>
                <a:spcPts val="0"/>
              </a:spcBef>
              <a:spcAft>
                <a:spcPts val="0"/>
              </a:spcAft>
              <a:buNone/>
              <a:defRPr sz="18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ctr" rtl="0">
              <a:spcBef>
                <a:spcPts val="0"/>
              </a:spcBef>
              <a:spcAft>
                <a:spcPts val="0"/>
              </a:spcAft>
              <a:buNone/>
              <a:defRPr sz="18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fld id="{00000000-1234-1234-1234-123412341234}" type="slidenum">
              <a:rPr lang="en-US" altLang="zh-TW" smtClean="0"/>
              <a:pPr/>
              <a:t>‹#›</a:t>
            </a:fld>
            <a:r>
              <a:rPr lang="en-US" altLang="zh-TW"/>
              <a:t>/14</a:t>
            </a:r>
            <a:endParaRPr lang="zh-TW" altLang="en-US" dirty="0"/>
          </a:p>
        </p:txBody>
      </p:sp>
      <p:sp>
        <p:nvSpPr>
          <p:cNvPr id="12" name="Google Shape;12;p9"/>
          <p:cNvSpPr txBox="1">
            <a:spLocks noGrp="1"/>
          </p:cNvSpPr>
          <p:nvPr>
            <p:ph type="title"/>
          </p:nvPr>
        </p:nvSpPr>
        <p:spPr>
          <a:xfrm>
            <a:off x="0" y="0"/>
            <a:ext cx="6352960" cy="52322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360000" bIns="45700" anchor="ctr" anchorCtr="0">
            <a:sp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just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R="0" lvl="2" algn="just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R="0" lvl="3" algn="just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R="0" lvl="4" algn="just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R="0" lvl="5" algn="just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R="0" lvl="6" algn="just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R="0" lvl="7" algn="just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R="0" lvl="8" algn="just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9153209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ZedLin0753/Final-Project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"/>
          <p:cNvSpPr txBox="1"/>
          <p:nvPr/>
        </p:nvSpPr>
        <p:spPr>
          <a:xfrm>
            <a:off x="7685206" y="5976816"/>
            <a:ext cx="3105151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>
              <a:buClr>
                <a:srgbClr val="000000"/>
              </a:buClr>
              <a:buSzPts val="2800"/>
            </a:pPr>
            <a:r>
              <a:rPr lang="zh-TW" altLang="en-US" sz="2000" kern="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Times New Roman"/>
              </a:rPr>
              <a:t>日期：</a:t>
            </a:r>
            <a:r>
              <a:rPr lang="en-US" altLang="zh-TW" sz="2000" kern="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Times New Roman"/>
              </a:rPr>
              <a:t>2022/12/26</a:t>
            </a:r>
            <a:endParaRPr sz="1100" kern="0" dirty="0">
              <a:solidFill>
                <a:srgbClr val="00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41" name="Google Shape;41;p1"/>
          <p:cNvSpPr txBox="1">
            <a:spLocks noGrp="1"/>
          </p:cNvSpPr>
          <p:nvPr>
            <p:ph type="ctrTitle"/>
          </p:nvPr>
        </p:nvSpPr>
        <p:spPr>
          <a:xfrm>
            <a:off x="497305" y="1916439"/>
            <a:ext cx="10764253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360000" bIns="45700" anchor="ctr" anchorCtr="0">
            <a:spAutoFit/>
          </a:bodyPr>
          <a:lstStyle/>
          <a:p>
            <a:pPr algn="r"/>
            <a:r>
              <a:rPr lang="zh-TW" altLang="en-US" sz="4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期末</a:t>
            </a:r>
            <a:r>
              <a:rPr lang="en-US" altLang="zh-TW" sz="4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Demo</a:t>
            </a:r>
            <a:r>
              <a:rPr lang="zh-TW" altLang="en-US" sz="4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－麻將遊戲辨識及台數計算</a:t>
            </a:r>
            <a:endParaRPr sz="44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43" name="Google Shape;43;p1"/>
          <p:cNvSpPr txBox="1"/>
          <p:nvPr/>
        </p:nvSpPr>
        <p:spPr>
          <a:xfrm>
            <a:off x="4076694" y="4472178"/>
            <a:ext cx="4038600" cy="1938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rgbClr val="000000"/>
              </a:buClr>
              <a:buSzPts val="2000"/>
            </a:pPr>
            <a:r>
              <a:rPr lang="zh-TW" altLang="en-US" sz="2000" kern="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Times New Roman"/>
              </a:rPr>
              <a:t>報告者：電資四 </a:t>
            </a:r>
            <a:r>
              <a:rPr lang="en-US" altLang="zh-TW" sz="2000" kern="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Times New Roman"/>
              </a:rPr>
              <a:t>408440500</a:t>
            </a:r>
            <a:r>
              <a:rPr lang="zh-TW" altLang="en-US" sz="2000" kern="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Times New Roman"/>
              </a:rPr>
              <a:t> 蘇柏翰</a:t>
            </a:r>
            <a:endParaRPr lang="en-US" altLang="zh-TW" sz="2000" kern="0" dirty="0">
              <a:solidFill>
                <a:srgbClr val="00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Times New Roman"/>
            </a:endParaRPr>
          </a:p>
          <a:p>
            <a:pPr>
              <a:buClr>
                <a:srgbClr val="000000"/>
              </a:buClr>
              <a:buSzPts val="2000"/>
            </a:pPr>
            <a:r>
              <a:rPr lang="en-US" altLang="zh-TW" sz="2000" kern="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Times New Roman"/>
              </a:rPr>
              <a:t>	  </a:t>
            </a:r>
            <a:r>
              <a:rPr lang="zh-TW" altLang="en-US" sz="2000" kern="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Times New Roman"/>
              </a:rPr>
              <a:t>電資四 </a:t>
            </a:r>
            <a:r>
              <a:rPr lang="en-US" altLang="zh-TW" sz="2000" kern="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Times New Roman"/>
              </a:rPr>
              <a:t>408440518</a:t>
            </a:r>
            <a:r>
              <a:rPr lang="zh-TW" altLang="en-US" sz="2000" kern="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Times New Roman"/>
              </a:rPr>
              <a:t> 徐培銘</a:t>
            </a:r>
            <a:r>
              <a:rPr lang="en-US" altLang="zh-TW" sz="2000" kern="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Times New Roman"/>
              </a:rPr>
              <a:t>	</a:t>
            </a:r>
            <a:r>
              <a:rPr lang="zh-TW" altLang="en-US" sz="2000" kern="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Times New Roman"/>
              </a:rPr>
              <a:t>  電資四 </a:t>
            </a:r>
            <a:r>
              <a:rPr lang="en-US" altLang="zh-TW" sz="2000" kern="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Times New Roman"/>
              </a:rPr>
              <a:t>408440526</a:t>
            </a:r>
            <a:r>
              <a:rPr lang="zh-TW" altLang="en-US" sz="2000" kern="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Times New Roman"/>
              </a:rPr>
              <a:t> 林達儀</a:t>
            </a:r>
            <a:endParaRPr lang="en-US" altLang="zh-TW" sz="2000" kern="0" dirty="0">
              <a:solidFill>
                <a:srgbClr val="00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Times New Roman"/>
            </a:endParaRPr>
          </a:p>
          <a:p>
            <a:pPr>
              <a:buClr>
                <a:srgbClr val="000000"/>
              </a:buClr>
              <a:buSzPts val="2000"/>
            </a:pPr>
            <a:r>
              <a:rPr lang="en-US" altLang="zh-TW" sz="2000" kern="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Times New Roman"/>
              </a:rPr>
              <a:t>	</a:t>
            </a:r>
            <a:r>
              <a:rPr lang="zh-TW" altLang="en-US" sz="2000" kern="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Times New Roman"/>
              </a:rPr>
              <a:t>  電資四 </a:t>
            </a:r>
            <a:r>
              <a:rPr lang="en-US" altLang="zh-TW" sz="2000" kern="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Times New Roman"/>
              </a:rPr>
              <a:t>408440435</a:t>
            </a:r>
            <a:r>
              <a:rPr lang="zh-TW" altLang="en-US" sz="2000" kern="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Times New Roman"/>
              </a:rPr>
              <a:t> 吳昱泓            </a:t>
            </a:r>
            <a:endParaRPr sz="2000" kern="0" dirty="0">
              <a:solidFill>
                <a:srgbClr val="00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Times New Roman"/>
            </a:endParaRPr>
          </a:p>
          <a:p>
            <a:pPr>
              <a:buClr>
                <a:srgbClr val="000000"/>
              </a:buClr>
              <a:buSzPts val="2000"/>
            </a:pPr>
            <a:r>
              <a:rPr lang="zh-TW" altLang="en-US" sz="2000" kern="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Times New Roman"/>
              </a:rPr>
              <a:t>                </a:t>
            </a:r>
            <a:endParaRPr lang="en-US" altLang="zh-TW" sz="2000" kern="0" dirty="0">
              <a:solidFill>
                <a:srgbClr val="00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Times New Roman"/>
            </a:endParaRPr>
          </a:p>
          <a:p>
            <a:pPr>
              <a:buClr>
                <a:srgbClr val="000000"/>
              </a:buClr>
              <a:buSzPts val="2000"/>
            </a:pPr>
            <a:endParaRPr sz="2000" kern="0" dirty="0">
              <a:solidFill>
                <a:srgbClr val="00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FF2953B6-E1D9-45C8-A203-1AF438B152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6200" indent="0">
              <a:lnSpc>
                <a:spcPct val="150000"/>
              </a:lnSpc>
              <a:buNone/>
            </a:pPr>
            <a:r>
              <a:rPr lang="zh-TW" altLang="en-US" sz="1400" dirty="0"/>
              <a:t>簡易後端實作 </a:t>
            </a:r>
            <a:r>
              <a:rPr lang="en-US" altLang="zh-TW" sz="1400" dirty="0"/>
              <a:t>( Google Apps Script )</a:t>
            </a:r>
          </a:p>
          <a:p>
            <a:pPr marL="76200" indent="0">
              <a:lnSpc>
                <a:spcPct val="150000"/>
              </a:lnSpc>
              <a:buNone/>
            </a:pPr>
            <a:r>
              <a:rPr lang="en-US" altLang="zh-TW" sz="1400" dirty="0"/>
              <a:t>https://www.oxxostudio.tw/articles/201805/backend-apps-script.html</a:t>
            </a:r>
          </a:p>
          <a:p>
            <a:pPr marL="76200" indent="0">
              <a:lnSpc>
                <a:spcPct val="150000"/>
              </a:lnSpc>
              <a:buNone/>
            </a:pPr>
            <a:r>
              <a:rPr lang="en-US" altLang="zh-TW" sz="1400" dirty="0"/>
              <a:t>D2- Google Apps Script (GAS) </a:t>
            </a:r>
            <a:r>
              <a:rPr lang="zh-TW" altLang="en-US" sz="1400" dirty="0"/>
              <a:t>的環境設定、專案結構（</a:t>
            </a:r>
            <a:r>
              <a:rPr lang="en-US" altLang="zh-TW" sz="1400" dirty="0"/>
              <a:t>Trigger</a:t>
            </a:r>
            <a:r>
              <a:rPr lang="zh-TW" altLang="en-US" sz="1400" dirty="0"/>
              <a:t>）與四種打包方式</a:t>
            </a:r>
          </a:p>
          <a:p>
            <a:pPr marL="76200" indent="0">
              <a:lnSpc>
                <a:spcPct val="150000"/>
              </a:lnSpc>
              <a:buNone/>
            </a:pPr>
            <a:r>
              <a:rPr lang="en-US" altLang="zh-TW" sz="1400" dirty="0"/>
              <a:t>https://ithelp.ithome.com.tw/m/articles/10259634</a:t>
            </a:r>
          </a:p>
          <a:p>
            <a:pPr marL="76200" indent="0">
              <a:lnSpc>
                <a:spcPct val="150000"/>
              </a:lnSpc>
              <a:buNone/>
            </a:pPr>
            <a:r>
              <a:rPr lang="zh-TW" altLang="en-US" sz="1400" dirty="0"/>
              <a:t>明星三缺一官網</a:t>
            </a:r>
          </a:p>
          <a:p>
            <a:pPr marL="76200" indent="0">
              <a:lnSpc>
                <a:spcPct val="150000"/>
              </a:lnSpc>
              <a:buNone/>
            </a:pPr>
            <a:r>
              <a:rPr lang="en-US" altLang="zh-TW" sz="1400" dirty="0"/>
              <a:t>https://www.gametower.com.tw/Games/FreePlay/Mj/star31/</a:t>
            </a:r>
          </a:p>
          <a:p>
            <a:pPr marL="76200" indent="0">
              <a:lnSpc>
                <a:spcPct val="150000"/>
              </a:lnSpc>
              <a:buNone/>
            </a:pPr>
            <a:r>
              <a:rPr lang="en-US" altLang="zh-TW" sz="1400" dirty="0"/>
              <a:t>Python </a:t>
            </a:r>
            <a:r>
              <a:rPr lang="zh-TW" altLang="en-US" sz="1400" dirty="0"/>
              <a:t>擷取螢幕畫面 </a:t>
            </a:r>
            <a:r>
              <a:rPr lang="en-US" altLang="zh-TW" sz="1400" dirty="0" err="1"/>
              <a:t>pyscreenshot</a:t>
            </a:r>
            <a:r>
              <a:rPr lang="en-US" altLang="zh-TW" sz="1400" dirty="0"/>
              <a:t> </a:t>
            </a:r>
            <a:r>
              <a:rPr lang="zh-TW" altLang="en-US" sz="1400" dirty="0"/>
              <a:t>模組使用教學與範例</a:t>
            </a:r>
          </a:p>
          <a:p>
            <a:pPr marL="76200" indent="0">
              <a:lnSpc>
                <a:spcPct val="150000"/>
              </a:lnSpc>
              <a:buNone/>
            </a:pPr>
            <a:r>
              <a:rPr lang="en-US" altLang="zh-TW" sz="1400" dirty="0"/>
              <a:t>https://officeguide.cc/python-pyscreenshot-module-screenshot-tutorial-examples/</a:t>
            </a:r>
          </a:p>
          <a:p>
            <a:pPr marL="76200" indent="0">
              <a:buNone/>
            </a:pPr>
            <a:endParaRPr lang="zh-TW" altLang="en-US" sz="1400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E3DF0C45-5630-4836-989A-95175DAB9FB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-US" altLang="zh-TW" sz="18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r>
              <a:rPr kumimoji="0" lang="en-US" altLang="zh-TW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t>/14</a:t>
            </a:r>
            <a:endParaRPr kumimoji="0" lang="zh-TW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17B0EDED-B6CC-4C62-83BE-35BACCDB1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/>
              <a:t>參考資料</a:t>
            </a:r>
          </a:p>
        </p:txBody>
      </p:sp>
    </p:spTree>
    <p:extLst>
      <p:ext uri="{BB962C8B-B14F-4D97-AF65-F5344CB8AC3E}">
        <p14:creationId xmlns:p14="http://schemas.microsoft.com/office/powerpoint/2010/main" val="10636629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A074E364-3A93-4DF9-9135-6904B3CD66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zh-TW" altLang="en-US" dirty="0"/>
              <a:t>動機</a:t>
            </a:r>
            <a:endParaRPr lang="en-US" altLang="zh-TW" dirty="0"/>
          </a:p>
          <a:p>
            <a:pPr>
              <a:buFont typeface="Wingdings" panose="05000000000000000000" pitchFamily="2" charset="2"/>
              <a:buChar char="l"/>
            </a:pPr>
            <a:r>
              <a:rPr lang="zh-TW" altLang="en-US" dirty="0"/>
              <a:t>方法</a:t>
            </a:r>
            <a:endParaRPr lang="en-US" altLang="zh-TW" dirty="0"/>
          </a:p>
          <a:p>
            <a:pPr>
              <a:buFont typeface="Wingdings" panose="05000000000000000000" pitchFamily="2" charset="2"/>
              <a:buChar char="l"/>
            </a:pPr>
            <a:r>
              <a:rPr lang="zh-TW" altLang="en-US" dirty="0"/>
              <a:t>成果</a:t>
            </a:r>
            <a:endParaRPr lang="en-US" altLang="zh-TW" dirty="0"/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TW" dirty="0" err="1"/>
              <a:t>Github</a:t>
            </a:r>
            <a:r>
              <a:rPr lang="en-US" altLang="zh-TW" dirty="0"/>
              <a:t> </a:t>
            </a:r>
            <a:r>
              <a:rPr lang="zh-TW" altLang="en-US" dirty="0"/>
              <a:t>連結</a:t>
            </a:r>
            <a:endParaRPr lang="en-US" altLang="zh-TW" dirty="0"/>
          </a:p>
          <a:p>
            <a:pPr>
              <a:buFont typeface="Wingdings" panose="05000000000000000000" pitchFamily="2" charset="2"/>
              <a:buChar char="l"/>
            </a:pPr>
            <a:r>
              <a:rPr lang="zh-TW" altLang="en-US" dirty="0"/>
              <a:t>參考資料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C5AD5604-BB93-4D45-BA91-1D2889034BC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2</a:t>
            </a:fld>
            <a:r>
              <a:rPr lang="en-US" altLang="zh-TW"/>
              <a:t>/14</a:t>
            </a:r>
            <a:endParaRPr lang="zh-TW" altLang="en-US" dirty="0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C419A4C4-8CB1-426B-BA75-997F355CD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/>
              <a:t>目錄</a:t>
            </a:r>
          </a:p>
        </p:txBody>
      </p:sp>
    </p:spTree>
    <p:extLst>
      <p:ext uri="{BB962C8B-B14F-4D97-AF65-F5344CB8AC3E}">
        <p14:creationId xmlns:p14="http://schemas.microsoft.com/office/powerpoint/2010/main" val="31825998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782FF60F-79E8-41D1-A578-80C65DA27D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6200" indent="0">
              <a:buNone/>
            </a:pPr>
            <a:r>
              <a:rPr lang="en-US" altLang="zh-TW" dirty="0"/>
              <a:t>	</a:t>
            </a:r>
            <a:r>
              <a:rPr lang="zh-TW" altLang="en-US" dirty="0"/>
              <a:t>麻將的計分方式雖然簡單但是能得分的牌型很多，彼此之間又有衝突有些</a:t>
            </a:r>
          </a:p>
          <a:p>
            <a:pPr marL="76200" indent="0">
              <a:buNone/>
            </a:pPr>
            <a:r>
              <a:rPr lang="zh-TW" altLang="en-US" dirty="0"/>
              <a:t>能合併計算有些不行，不同地區又有演變出一些不一樣的規定，對於常玩麻將的</a:t>
            </a:r>
          </a:p>
          <a:p>
            <a:pPr marL="76200" indent="0">
              <a:buNone/>
            </a:pPr>
            <a:r>
              <a:rPr lang="zh-TW" altLang="en-US" dirty="0"/>
              <a:t>玩家來說要記住所有牌型也許不難但對於偶爾上線玩</a:t>
            </a:r>
            <a:r>
              <a:rPr lang="en-US" altLang="zh-TW" dirty="0"/>
              <a:t>10~20</a:t>
            </a:r>
            <a:r>
              <a:rPr lang="zh-TW" altLang="en-US" dirty="0"/>
              <a:t>分鐘的玩家卻是一件</a:t>
            </a:r>
          </a:p>
          <a:p>
            <a:pPr marL="76200" indent="0">
              <a:buNone/>
            </a:pPr>
            <a:r>
              <a:rPr lang="zh-TW" altLang="en-US" dirty="0"/>
              <a:t>不容易的事情，而且還可能因為不同廠商推出的遊戲而導致規則有一些變化，因</a:t>
            </a:r>
          </a:p>
          <a:p>
            <a:pPr marL="76200" indent="0">
              <a:buNone/>
            </a:pPr>
            <a:r>
              <a:rPr lang="zh-TW" altLang="en-US" dirty="0"/>
              <a:t>此我們想讓程式偵測到玩家手上的牌，再去計算這些牌能組合出哪些牌型以及能</a:t>
            </a:r>
          </a:p>
          <a:p>
            <a:pPr marL="76200" indent="0">
              <a:buNone/>
            </a:pPr>
            <a:r>
              <a:rPr lang="zh-TW" altLang="en-US" dirty="0"/>
              <a:t>得幾分，透過程式的計算快速地給出一個正確的結果。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99F7AFC3-D128-4BD2-9B46-0DD0B67BB99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3</a:t>
            </a:fld>
            <a:r>
              <a:rPr lang="en-US" altLang="zh-TW"/>
              <a:t>/14</a:t>
            </a:r>
            <a:endParaRPr lang="zh-TW" altLang="en-US" dirty="0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03BF52A9-15B9-44D8-A414-E9F306E7A9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/>
              <a:t>動機</a:t>
            </a:r>
          </a:p>
        </p:txBody>
      </p:sp>
    </p:spTree>
    <p:extLst>
      <p:ext uri="{BB962C8B-B14F-4D97-AF65-F5344CB8AC3E}">
        <p14:creationId xmlns:p14="http://schemas.microsoft.com/office/powerpoint/2010/main" val="9125508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BADE8AF2-F91B-4571-B390-162858E6D9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6200" indent="0">
              <a:buNone/>
            </a:pPr>
            <a:r>
              <a:rPr lang="zh-TW" altLang="en-US" dirty="0"/>
              <a:t>輪廓偵測、分割圖片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D144B07C-A5CD-41EC-8A10-58059AFF32E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-US" altLang="zh-TW" sz="18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t>/14</a:t>
            </a:r>
            <a:endParaRPr kumimoji="0" lang="zh-TW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EEA1876A-4B53-4F4C-9AF1-22B02CFE05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/>
              <a:t>方法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6898B15-5A6A-4C28-BFF2-9758F94C23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00" y="1161052"/>
            <a:ext cx="6612343" cy="3354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內容版面配置區 4">
            <a:extLst>
              <a:ext uri="{FF2B5EF4-FFF2-40B4-BE49-F238E27FC236}">
                <a16:creationId xmlns:a16="http://schemas.microsoft.com/office/drawing/2014/main" id="{3B62BF26-F304-4C15-9B6F-3B703B5ED2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1216" y="1161052"/>
            <a:ext cx="5222227" cy="293750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28942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D144B07C-A5CD-41EC-8A10-58059AFF32E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-US" altLang="zh-TW" sz="18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r>
              <a:rPr kumimoji="0" lang="en-US" altLang="zh-TW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t>/14</a:t>
            </a:r>
            <a:endParaRPr kumimoji="0" lang="zh-TW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EEA1876A-4B53-4F4C-9AF1-22B02CFE05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/>
              <a:t>方法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0A11EECA-F0EC-438D-BB14-D25A7C0E4E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3897" t="24072" r="31779" b="21680"/>
          <a:stretch/>
        </p:blipFill>
        <p:spPr>
          <a:xfrm>
            <a:off x="276520" y="1446457"/>
            <a:ext cx="7620000" cy="5245931"/>
          </a:xfrm>
        </p:spPr>
      </p:pic>
      <p:sp>
        <p:nvSpPr>
          <p:cNvPr id="6" name="文字版面配置區 1">
            <a:extLst>
              <a:ext uri="{FF2B5EF4-FFF2-40B4-BE49-F238E27FC236}">
                <a16:creationId xmlns:a16="http://schemas.microsoft.com/office/drawing/2014/main" id="{1DE8C8EE-B65C-49F0-AB5A-336E3CB4F664}"/>
              </a:ext>
            </a:extLst>
          </p:cNvPr>
          <p:cNvSpPr txBox="1">
            <a:spLocks/>
          </p:cNvSpPr>
          <p:nvPr/>
        </p:nvSpPr>
        <p:spPr>
          <a:xfrm>
            <a:off x="203200" y="609600"/>
            <a:ext cx="11684000" cy="593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just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9900"/>
              </a:buClr>
              <a:buSzPts val="2400"/>
              <a:buFont typeface="Noto Sans Symbols"/>
              <a:buChar char="🞐"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914400" marR="0" lvl="1" indent="-355600" algn="just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9900"/>
              </a:buClr>
              <a:buSzPts val="2000"/>
              <a:buFont typeface="Noto Sans Symbols"/>
              <a:buChar char="■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marR="0" lvl="2" indent="-342900" algn="just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Noto Sans Symbols"/>
              <a:buChar char="⮚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marR="0" lvl="3" indent="-342900" algn="just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Noto Sans Symbols"/>
              <a:buChar char="■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342900" algn="just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Noto Sans Symbols"/>
              <a:buChar char="🞐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342900" algn="just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Noto Sans Symbols"/>
              <a:buChar char="🞐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-342900" algn="just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Noto Sans Symbols"/>
              <a:buChar char="🞐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657600" marR="0" lvl="7" indent="-342900" algn="just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Noto Sans Symbols"/>
              <a:buChar char="🞐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4114800" marR="0" lvl="8" indent="-342900" algn="just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Noto Sans Symbols"/>
              <a:buChar char="🞐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76200" indent="0">
              <a:buFont typeface="Noto Sans Symbols"/>
              <a:buNone/>
            </a:pPr>
            <a:r>
              <a:rPr lang="zh-TW" altLang="en-US" kern="0" dirty="0"/>
              <a:t>訓練</a:t>
            </a:r>
          </a:p>
        </p:txBody>
      </p:sp>
    </p:spTree>
    <p:extLst>
      <p:ext uri="{BB962C8B-B14F-4D97-AF65-F5344CB8AC3E}">
        <p14:creationId xmlns:p14="http://schemas.microsoft.com/office/powerpoint/2010/main" val="23709819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0E6C797F-0C46-4295-A722-40BE44DB46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6200" indent="0">
              <a:buNone/>
            </a:pP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E8DC601F-5AFB-4C46-9488-0B7D51EFD0D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6</a:t>
            </a:fld>
            <a:r>
              <a:rPr lang="en-US" altLang="zh-TW"/>
              <a:t>/14</a:t>
            </a:r>
            <a:endParaRPr lang="zh-TW" altLang="en-US" dirty="0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E2D8E4BE-982E-48CF-A9D8-A5609CF26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/>
              <a:t>成果</a:t>
            </a:r>
          </a:p>
        </p:txBody>
      </p:sp>
      <p:pic>
        <p:nvPicPr>
          <p:cNvPr id="6" name="內容版面配置區 7">
            <a:extLst>
              <a:ext uri="{FF2B5EF4-FFF2-40B4-BE49-F238E27FC236}">
                <a16:creationId xmlns:a16="http://schemas.microsoft.com/office/drawing/2014/main" id="{FA636734-8E79-41A0-9A55-426AE27040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88108" b="2656"/>
          <a:stretch/>
        </p:blipFill>
        <p:spPr>
          <a:xfrm>
            <a:off x="379743" y="568722"/>
            <a:ext cx="2111120" cy="5679678"/>
          </a:xfr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64ED0F35-76A9-4372-A52A-8ABBCE52B4D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4781" b="27379"/>
          <a:stretch/>
        </p:blipFill>
        <p:spPr>
          <a:xfrm>
            <a:off x="4572171" y="714882"/>
            <a:ext cx="5513033" cy="4980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3050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0E6C797F-0C46-4295-A722-40BE44DB46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6200" indent="0">
              <a:buNone/>
            </a:pP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E8DC601F-5AFB-4C46-9488-0B7D51EFD0D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-US" altLang="zh-TW" sz="18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r>
              <a:rPr kumimoji="0" lang="en-US" altLang="zh-TW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t>/14</a:t>
            </a:r>
            <a:endParaRPr kumimoji="0" lang="zh-TW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E2D8E4BE-982E-48CF-A9D8-A5609CF26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/>
              <a:t>成果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E7157132-7CCA-4BF3-8C6E-245144F587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9591" y="710119"/>
            <a:ext cx="4941077" cy="551067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0BB4D0A-C26F-4A7D-A918-659B16F7FC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332" y="1187556"/>
            <a:ext cx="6173931" cy="2903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10454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ACDD9C06-C823-41CB-ABA7-1514A9E753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6200" indent="0">
              <a:buNone/>
            </a:pPr>
            <a:r>
              <a:rPr lang="en-US" altLang="zh-TW">
                <a:hlinkClick r:id="rId2"/>
              </a:rPr>
              <a:t>https://github.com/ZedLin0753/Final-Project</a:t>
            </a:r>
            <a:endParaRPr lang="en-US" altLang="zh-TW"/>
          </a:p>
          <a:p>
            <a:pPr marL="76200" indent="0">
              <a:buNone/>
            </a:pP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AB62FAFA-3A4E-4F3C-B4A2-7E0597BB00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8</a:t>
            </a:fld>
            <a:r>
              <a:rPr lang="en-US" altLang="zh-TW"/>
              <a:t>/14</a:t>
            </a:r>
            <a:endParaRPr lang="zh-TW" altLang="en-US" dirty="0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220ECF3E-CB29-47B2-93A8-866CE7380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 err="1"/>
              <a:t>Github</a:t>
            </a:r>
            <a:r>
              <a:rPr lang="en-US" altLang="zh-TW" dirty="0"/>
              <a:t> </a:t>
            </a:r>
            <a:r>
              <a:rPr lang="zh-TW" altLang="en-US" dirty="0"/>
              <a:t>連結</a:t>
            </a:r>
          </a:p>
        </p:txBody>
      </p:sp>
    </p:spTree>
    <p:extLst>
      <p:ext uri="{BB962C8B-B14F-4D97-AF65-F5344CB8AC3E}">
        <p14:creationId xmlns:p14="http://schemas.microsoft.com/office/powerpoint/2010/main" val="2476968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FF2953B6-E1D9-45C8-A203-1AF438B152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6200" indent="0">
              <a:lnSpc>
                <a:spcPct val="150000"/>
              </a:lnSpc>
              <a:buNone/>
            </a:pPr>
            <a:r>
              <a:rPr lang="zh-TW" altLang="en-US" sz="1400" dirty="0"/>
              <a:t>數位影像處理：</a:t>
            </a:r>
            <a:r>
              <a:rPr lang="en-US" altLang="zh-TW" sz="1400" dirty="0"/>
              <a:t>Python</a:t>
            </a:r>
            <a:r>
              <a:rPr lang="zh-TW" altLang="en-US" sz="1400" dirty="0"/>
              <a:t>程式實作</a:t>
            </a:r>
            <a:r>
              <a:rPr lang="en-US" altLang="zh-TW" sz="1400" dirty="0"/>
              <a:t>(</a:t>
            </a:r>
            <a:r>
              <a:rPr lang="zh-TW" altLang="en-US" sz="1400" dirty="0"/>
              <a:t>第二版</a:t>
            </a:r>
            <a:r>
              <a:rPr lang="en-US" altLang="zh-TW" sz="1400" dirty="0"/>
              <a:t>)  </a:t>
            </a:r>
            <a:r>
              <a:rPr lang="zh-TW" altLang="en-US" sz="1400" dirty="0"/>
              <a:t>作者： 張元翔</a:t>
            </a:r>
          </a:p>
          <a:p>
            <a:pPr marL="76200" indent="0">
              <a:lnSpc>
                <a:spcPct val="150000"/>
              </a:lnSpc>
              <a:buNone/>
            </a:pPr>
            <a:r>
              <a:rPr lang="zh-TW" altLang="en-US" sz="1400" dirty="0"/>
              <a:t>一本書秒殺 電腦視覺最新應用</a:t>
            </a:r>
            <a:r>
              <a:rPr lang="en-US" altLang="zh-TW" sz="1400" dirty="0"/>
              <a:t>80</a:t>
            </a:r>
            <a:r>
              <a:rPr lang="zh-TW" altLang="en-US" sz="1400" dirty="0"/>
              <a:t>個</a:t>
            </a:r>
            <a:r>
              <a:rPr lang="en-US" altLang="zh-TW" sz="1400" dirty="0"/>
              <a:t>Python</a:t>
            </a:r>
            <a:r>
              <a:rPr lang="zh-TW" altLang="en-US" sz="1400" dirty="0"/>
              <a:t>大師級實例 作者：張德豐</a:t>
            </a:r>
          </a:p>
          <a:p>
            <a:pPr marL="76200" indent="0">
              <a:lnSpc>
                <a:spcPct val="150000"/>
              </a:lnSpc>
              <a:buNone/>
            </a:pPr>
            <a:r>
              <a:rPr lang="zh-TW" altLang="en-US" sz="1400" dirty="0"/>
              <a:t>卷積神經網路 </a:t>
            </a:r>
            <a:r>
              <a:rPr lang="en-US" altLang="zh-TW" sz="1400" dirty="0"/>
              <a:t>(Convolutional Neural , CNN)</a:t>
            </a:r>
          </a:p>
          <a:p>
            <a:pPr marL="76200" indent="0">
              <a:lnSpc>
                <a:spcPct val="150000"/>
              </a:lnSpc>
              <a:buNone/>
            </a:pPr>
            <a:r>
              <a:rPr lang="en-US" altLang="zh-TW" sz="1400" dirty="0"/>
              <a:t>https://hackmd.io/@allen108108/rkn-oVGA4#%E5%8D%B7%E7%A9%8D%E7%A5%9E%E7%B6%93%E7%B6%B2%E8%B7%AF-Convolutional-Neural--CNN</a:t>
            </a:r>
          </a:p>
          <a:p>
            <a:pPr marL="76200" indent="0">
              <a:lnSpc>
                <a:spcPct val="150000"/>
              </a:lnSpc>
              <a:buNone/>
            </a:pPr>
            <a:r>
              <a:rPr lang="en-US" altLang="zh-TW" sz="1400" dirty="0"/>
              <a:t>[</a:t>
            </a:r>
            <a:r>
              <a:rPr lang="zh-TW" altLang="en-US" sz="1400" dirty="0"/>
              <a:t>機器學習 </a:t>
            </a:r>
            <a:r>
              <a:rPr lang="en-US" altLang="zh-TW" sz="1400" dirty="0"/>
              <a:t>ML NOTE] Windows </a:t>
            </a:r>
            <a:r>
              <a:rPr lang="zh-TW" altLang="en-US" sz="1400" dirty="0"/>
              <a:t>搭建</a:t>
            </a:r>
            <a:r>
              <a:rPr lang="en-US" altLang="zh-TW" sz="1400" dirty="0" err="1"/>
              <a:t>Tensorflow</a:t>
            </a:r>
            <a:r>
              <a:rPr lang="en-US" altLang="zh-TW" sz="1400" dirty="0"/>
              <a:t>-GPU </a:t>
            </a:r>
            <a:r>
              <a:rPr lang="zh-TW" altLang="en-US" sz="1400" dirty="0"/>
              <a:t>環境</a:t>
            </a:r>
            <a:r>
              <a:rPr lang="en-US" altLang="zh-TW" sz="1400" dirty="0"/>
              <a:t>(Anaconda + </a:t>
            </a:r>
            <a:r>
              <a:rPr lang="en-US" altLang="zh-TW" sz="1400" dirty="0" err="1"/>
              <a:t>Tensorflow</a:t>
            </a:r>
            <a:r>
              <a:rPr lang="en-US" altLang="zh-TW" sz="1400" dirty="0"/>
              <a:t>-GPU+ CUDA+ </a:t>
            </a:r>
            <a:r>
              <a:rPr lang="en-US" altLang="zh-TW" sz="1400" dirty="0" err="1"/>
              <a:t>cuDNN</a:t>
            </a:r>
            <a:r>
              <a:rPr lang="en-US" altLang="zh-TW" sz="1400" dirty="0"/>
              <a:t>)</a:t>
            </a:r>
          </a:p>
          <a:p>
            <a:pPr marL="76200" indent="0">
              <a:lnSpc>
                <a:spcPct val="150000"/>
              </a:lnSpc>
              <a:buNone/>
            </a:pPr>
            <a:r>
              <a:rPr lang="en-US" altLang="zh-TW" sz="1400" dirty="0"/>
              <a:t>https://medium.com/%E9%9B%9E%E9%9B%9E%E8%88%87%E5%85%94%E5%85%94%E7%9A%84%E5%B7%A5%E7%A8%8B%E4%B8%96%E7%95%8C/%E6%A9%9F%E5%99%A8%E5%AD%B8%E7%BF%92-ml-note-windows-%E6%90%AD%E5%BB%BAtensorflow-gpu-%E7%92%B0%E5%A2%83-anaconda-tensorflow-gpu-cuda-cudnn-a047c0f275f4</a:t>
            </a:r>
          </a:p>
          <a:p>
            <a:pPr marL="76200" indent="0">
              <a:lnSpc>
                <a:spcPct val="150000"/>
              </a:lnSpc>
              <a:buNone/>
            </a:pPr>
            <a:r>
              <a:rPr lang="en-US" altLang="zh-TW" sz="1400" dirty="0" err="1"/>
              <a:t>Tensorflow</a:t>
            </a:r>
            <a:r>
              <a:rPr lang="en-US" altLang="zh-TW" sz="1400" dirty="0"/>
              <a:t> </a:t>
            </a:r>
            <a:r>
              <a:rPr lang="zh-TW" altLang="en-US" sz="1400" dirty="0"/>
              <a:t>基本語法</a:t>
            </a:r>
          </a:p>
          <a:p>
            <a:pPr marL="76200" indent="0">
              <a:lnSpc>
                <a:spcPct val="150000"/>
              </a:lnSpc>
              <a:buNone/>
            </a:pPr>
            <a:r>
              <a:rPr lang="en-US" altLang="zh-TW" sz="1400" dirty="0"/>
              <a:t>https://ithelp.ithome.com.tw/articles/10216686</a:t>
            </a:r>
          </a:p>
          <a:p>
            <a:pPr marL="76200" indent="0">
              <a:lnSpc>
                <a:spcPct val="150000"/>
              </a:lnSpc>
              <a:buNone/>
            </a:pPr>
            <a:r>
              <a:rPr lang="en-US" altLang="zh-TW" sz="1400" dirty="0" err="1"/>
              <a:t>keras</a:t>
            </a:r>
            <a:r>
              <a:rPr lang="zh-TW" altLang="en-US" sz="1400" dirty="0"/>
              <a:t>中對多張输入圖片進行預測并返回預測结果</a:t>
            </a:r>
          </a:p>
          <a:p>
            <a:pPr marL="76200" indent="0">
              <a:lnSpc>
                <a:spcPct val="150000"/>
              </a:lnSpc>
              <a:buNone/>
            </a:pPr>
            <a:r>
              <a:rPr lang="en-US" altLang="zh-TW" sz="1400" dirty="0"/>
              <a:t>https://blog.csdn.net/u012193416/article/details/79376345</a:t>
            </a:r>
          </a:p>
          <a:p>
            <a:pPr marL="76200" indent="0">
              <a:buNone/>
            </a:pP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E3DF0C45-5630-4836-989A-95175DAB9FB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9</a:t>
            </a:fld>
            <a:r>
              <a:rPr lang="en-US" altLang="zh-TW"/>
              <a:t>/14</a:t>
            </a:r>
            <a:endParaRPr lang="zh-TW" altLang="en-US" dirty="0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17B0EDED-B6CC-4C62-83BE-35BACCDB1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/>
              <a:t>參考資料</a:t>
            </a:r>
          </a:p>
        </p:txBody>
      </p:sp>
    </p:spTree>
    <p:extLst>
      <p:ext uri="{BB962C8B-B14F-4D97-AF65-F5344CB8AC3E}">
        <p14:creationId xmlns:p14="http://schemas.microsoft.com/office/powerpoint/2010/main" val="1092013210"/>
      </p:ext>
    </p:extLst>
  </p:cSld>
  <p:clrMapOvr>
    <a:masterClrMapping/>
  </p:clrMapOvr>
</p:sld>
</file>

<file path=ppt/theme/theme1.xml><?xml version="1.0" encoding="utf-8"?>
<a:theme xmlns:a="http://schemas.openxmlformats.org/drawingml/2006/main" name="ICLab投影片母片">
  <a:themeElements>
    <a:clrScheme name="1_自訂設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</TotalTime>
  <Words>546</Words>
  <Application>Microsoft Office PowerPoint</Application>
  <PresentationFormat>寬螢幕</PresentationFormat>
  <Paragraphs>57</Paragraphs>
  <Slides>10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10</vt:i4>
      </vt:variant>
    </vt:vector>
  </HeadingPairs>
  <TitlesOfParts>
    <vt:vector size="16" baseType="lpstr">
      <vt:lpstr>Noto Sans Symbols</vt:lpstr>
      <vt:lpstr>Arial</vt:lpstr>
      <vt:lpstr>Calibri</vt:lpstr>
      <vt:lpstr>Times New Roman</vt:lpstr>
      <vt:lpstr>Wingdings</vt:lpstr>
      <vt:lpstr>ICLab投影片母片</vt:lpstr>
      <vt:lpstr>期末Demo－麻將遊戲辨識及台數計算</vt:lpstr>
      <vt:lpstr>目錄</vt:lpstr>
      <vt:lpstr>動機</vt:lpstr>
      <vt:lpstr>方法</vt:lpstr>
      <vt:lpstr>方法</vt:lpstr>
      <vt:lpstr>成果</vt:lpstr>
      <vt:lpstr>成果</vt:lpstr>
      <vt:lpstr>Github 連結</vt:lpstr>
      <vt:lpstr>參考資料</vt:lpstr>
      <vt:lpstr>參考資料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期中報告</dc:title>
  <dc:creator>達儀 林</dc:creator>
  <cp:lastModifiedBy>達儀 林</cp:lastModifiedBy>
  <cp:revision>5</cp:revision>
  <dcterms:created xsi:type="dcterms:W3CDTF">2022-11-29T06:45:13Z</dcterms:created>
  <dcterms:modified xsi:type="dcterms:W3CDTF">2022-12-20T07:17:03Z</dcterms:modified>
</cp:coreProperties>
</file>